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  <p:embeddedFont>
      <p:font typeface="Source Sans 3"/>
      <p:regular r:id="rId24"/>
    </p:embeddedFont>
    <p:embeddedFont>
      <p:font typeface="Source Sans 3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1-1.png>
</file>

<file path=ppt/media/image-2-1.png>
</file>

<file path=ppt/media/image-4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35449" y="577810"/>
            <a:ext cx="13159502" cy="1647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6450"/>
              </a:lnSpc>
              <a:buNone/>
            </a:pPr>
            <a:r>
              <a:rPr lang="en-US" sz="51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Healthcare Provider Fraud Detection Using Machine Learning</a:t>
            </a:r>
            <a:endParaRPr lang="en-US" sz="5150" dirty="0"/>
          </a:p>
        </p:txBody>
      </p:sp>
      <p:sp>
        <p:nvSpPr>
          <p:cNvPr id="5" name="Text 2"/>
          <p:cNvSpPr/>
          <p:nvPr/>
        </p:nvSpPr>
        <p:spPr>
          <a:xfrm>
            <a:off x="735449" y="2540318"/>
            <a:ext cx="13159502" cy="630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2840593" y="3485793"/>
            <a:ext cx="8949214" cy="477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DataOrbit - Medicare Claims Analysis Project</a:t>
            </a:r>
            <a:endParaRPr lang="en-US" sz="3000" dirty="0"/>
          </a:p>
        </p:txBody>
      </p:sp>
      <p:sp>
        <p:nvSpPr>
          <p:cNvPr id="7" name="Text 4"/>
          <p:cNvSpPr/>
          <p:nvPr/>
        </p:nvSpPr>
        <p:spPr>
          <a:xfrm>
            <a:off x="735449" y="4278511"/>
            <a:ext cx="13159502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Machine Learning, Winter 2025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735449" y="4767024"/>
            <a:ext cx="13159502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German International University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735449" y="5360577"/>
            <a:ext cx="13159502" cy="33814"/>
          </a:xfrm>
          <a:prstGeom prst="rect">
            <a:avLst/>
          </a:prstGeom>
          <a:solidFill>
            <a:srgbClr val="E2E6E9">
              <a:alpha val="50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735449" y="5630704"/>
            <a:ext cx="13159502" cy="630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35449" y="6497360"/>
            <a:ext cx="13159502" cy="630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35449" y="7364016"/>
            <a:ext cx="13159502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678775"/>
            <a:ext cx="8529280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Understanding Model Limitations: Error Analysis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863798" y="1716405"/>
            <a:ext cx="6150293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False Positives: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40 cases (4.08% of legitimate providers)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2664500"/>
            <a:ext cx="6150293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Characteristics: High-volume legitimate providers, specialists, teaching hospitals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863798" y="3479006"/>
            <a:ext cx="615029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Business Impact: Unnecessary investigations, wasted resources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863798" y="3997285"/>
            <a:ext cx="615029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Mitigation: Two-stage review, probability-based prioritization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623929" y="1716405"/>
            <a:ext cx="6150293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False Negatives:</a:t>
            </a:r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28 cases (27.72% of fraudulent providers)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3929" y="2664500"/>
            <a:ext cx="615029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Characteristics: Sophisticated fraudsters, low-volume fraud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623929" y="3182779"/>
            <a:ext cx="615029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Business Impact: Continued fraud losses, missed fraudulent activity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623929" y="3701058"/>
            <a:ext cx="615029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Mitigation: Temporal features, network analysis, cost-sensitive learning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863798" y="4885730"/>
            <a:ext cx="6824186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Confusion Matrix Breakdown</a:t>
            </a:r>
            <a:endParaRPr lang="en-US" sz="3500" dirty="0"/>
          </a:p>
        </p:txBody>
      </p:sp>
      <p:sp>
        <p:nvSpPr>
          <p:cNvPr id="12" name="Text 10"/>
          <p:cNvSpPr/>
          <p:nvPr/>
        </p:nvSpPr>
        <p:spPr>
          <a:xfrm>
            <a:off x="863798" y="5940147"/>
            <a:ext cx="29943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72</a:t>
            </a:r>
            <a:endParaRPr lang="en-US" sz="6400" dirty="0"/>
          </a:p>
        </p:txBody>
      </p:sp>
      <p:sp>
        <p:nvSpPr>
          <p:cNvPr id="13" name="Text 11"/>
          <p:cNvSpPr/>
          <p:nvPr/>
        </p:nvSpPr>
        <p:spPr>
          <a:xfrm>
            <a:off x="958453" y="7063026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True Positives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4166592" y="5940147"/>
            <a:ext cx="29943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940</a:t>
            </a:r>
            <a:endParaRPr lang="en-US" sz="6400" dirty="0"/>
          </a:p>
        </p:txBody>
      </p:sp>
      <p:sp>
        <p:nvSpPr>
          <p:cNvPr id="15" name="Text 13"/>
          <p:cNvSpPr/>
          <p:nvPr/>
        </p:nvSpPr>
        <p:spPr>
          <a:xfrm>
            <a:off x="4261247" y="7063026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True Negatives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469386" y="5940147"/>
            <a:ext cx="29943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40</a:t>
            </a:r>
            <a:endParaRPr lang="en-US" sz="6400" dirty="0"/>
          </a:p>
        </p:txBody>
      </p:sp>
      <p:sp>
        <p:nvSpPr>
          <p:cNvPr id="17" name="Text 15"/>
          <p:cNvSpPr/>
          <p:nvPr/>
        </p:nvSpPr>
        <p:spPr>
          <a:xfrm>
            <a:off x="7564041" y="7063026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False Positives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0772180" y="5940147"/>
            <a:ext cx="2994422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28</a:t>
            </a:r>
            <a:endParaRPr lang="en-US" sz="6400" dirty="0"/>
          </a:p>
        </p:txBody>
      </p:sp>
      <p:sp>
        <p:nvSpPr>
          <p:cNvPr id="19" name="Text 17"/>
          <p:cNvSpPr/>
          <p:nvPr/>
        </p:nvSpPr>
        <p:spPr>
          <a:xfrm>
            <a:off x="10866953" y="7063026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False Negatives</a:t>
            </a:r>
            <a:endParaRPr lang="en-US" sz="2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8076" y="627102"/>
            <a:ext cx="8886825" cy="518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Real-World Value: Business Impact &amp; ROI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98076" y="1715214"/>
            <a:ext cx="4116348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Current State (Without Model)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98076" y="2267069"/>
            <a:ext cx="6238994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Random sampling: ~5% of providers reviewed monthly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8076" y="2620447"/>
            <a:ext cx="6238994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Detection rate: ~10% (baseline fraud rate)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8076" y="2973824"/>
            <a:ext cx="6238994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Monthly recovery: $2.5 million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0950" y="1715214"/>
            <a:ext cx="2820353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With XGBoost Model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600950" y="2267069"/>
            <a:ext cx="6238994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Targeted review: Top 10% highest-risk providers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600950" y="2620447"/>
            <a:ext cx="6238994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Detection rate: 60-70% of reviewed cases are fraud (6-7x improvement)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600950" y="2973824"/>
            <a:ext cx="6238994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Monthly recovery: $15-17.5 million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600950" y="3327202"/>
            <a:ext cx="6238994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Net Benefit: $12.5-15 million per month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600950" y="3680579"/>
            <a:ext cx="6238994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ROI: 500-600% increase in fraud detection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8076" y="4375904"/>
            <a:ext cx="2591276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$12.5-15M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798076" y="5041702"/>
            <a:ext cx="13034248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Deployment: Monthly scoring, tiered alerts, SHAP explanations, quarterly retraining</a:t>
            </a:r>
            <a:endParaRPr lang="en-US" sz="140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8076" y="5571768"/>
            <a:ext cx="11920180" cy="20269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4267" y="631865"/>
            <a:ext cx="10477143" cy="652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Explainability &amp; Future Enhancements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804267" y="1376601"/>
            <a:ext cx="4095512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Why We Can Trust This Model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804267" y="2047637"/>
            <a:ext cx="13021866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SHAP Analysis: Instance-level explanations for each prediction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04267" y="2403753"/>
            <a:ext cx="13021866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Feature Importance: Clear understanding of what drives predictions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04267" y="2759869"/>
            <a:ext cx="13021866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Human-in-the-Loop: Final determination by investigators, not algorithm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804267" y="3115985"/>
            <a:ext cx="13021866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Transparency: All decisions logged, fairness monitoring, explainable for compliance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804267" y="3736419"/>
            <a:ext cx="3052643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Future Enhancements</a:t>
            </a:r>
            <a:endParaRPr lang="en-US" sz="2050" dirty="0"/>
          </a:p>
        </p:txBody>
      </p:sp>
      <p:sp>
        <p:nvSpPr>
          <p:cNvPr id="9" name="Text 7"/>
          <p:cNvSpPr/>
          <p:nvPr/>
        </p:nvSpPr>
        <p:spPr>
          <a:xfrm>
            <a:off x="804267" y="4407456"/>
            <a:ext cx="13021866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Temporal features: Detect sudden behavior changes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804267" y="4763572"/>
            <a:ext cx="13021866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External data sources: Provider credentials, sanctions lists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804267" y="5119687"/>
            <a:ext cx="13021866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Specialty-specific models: Tailored detection for different provider types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804267" y="5740122"/>
            <a:ext cx="2611398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Success Metrics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804267" y="6526054"/>
            <a:ext cx="4149090" cy="459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36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&gt;50%</a:t>
            </a:r>
            <a:endParaRPr lang="en-US" sz="3600" dirty="0"/>
          </a:p>
        </p:txBody>
      </p:sp>
      <p:sp>
        <p:nvSpPr>
          <p:cNvPr id="14" name="Text 12"/>
          <p:cNvSpPr/>
          <p:nvPr/>
        </p:nvSpPr>
        <p:spPr>
          <a:xfrm>
            <a:off x="1573054" y="7272814"/>
            <a:ext cx="2611398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Detection rate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5240536" y="6526054"/>
            <a:ext cx="4149209" cy="459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36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&lt;40%</a:t>
            </a:r>
            <a:endParaRPr lang="en-US" sz="3600" dirty="0"/>
          </a:p>
        </p:txBody>
      </p:sp>
      <p:sp>
        <p:nvSpPr>
          <p:cNvPr id="16" name="Text 14"/>
          <p:cNvSpPr/>
          <p:nvPr/>
        </p:nvSpPr>
        <p:spPr>
          <a:xfrm>
            <a:off x="6009442" y="7272814"/>
            <a:ext cx="2611398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False positive rate</a:t>
            </a:r>
            <a:endParaRPr lang="en-US" sz="2050" dirty="0"/>
          </a:p>
        </p:txBody>
      </p:sp>
      <p:sp>
        <p:nvSpPr>
          <p:cNvPr id="17" name="Text 15"/>
          <p:cNvSpPr/>
          <p:nvPr/>
        </p:nvSpPr>
        <p:spPr>
          <a:xfrm>
            <a:off x="9676924" y="6526054"/>
            <a:ext cx="4149090" cy="459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36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&gt;4/5</a:t>
            </a:r>
            <a:endParaRPr lang="en-US" sz="3600" dirty="0"/>
          </a:p>
        </p:txBody>
      </p:sp>
      <p:sp>
        <p:nvSpPr>
          <p:cNvPr id="18" name="Text 16"/>
          <p:cNvSpPr/>
          <p:nvPr/>
        </p:nvSpPr>
        <p:spPr>
          <a:xfrm>
            <a:off x="10094952" y="7272814"/>
            <a:ext cx="3312914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Investigator satisfaction</a:t>
            </a:r>
            <a:endParaRPr lang="en-US" sz="20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0814" y="629245"/>
            <a:ext cx="8370689" cy="650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Conclusion: Key Achievements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800814" y="1370767"/>
            <a:ext cx="5883593" cy="390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Successfully Developed ML Solution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800814" y="2218253"/>
            <a:ext cx="3042642" cy="457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36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72.3%</a:t>
            </a:r>
            <a:endParaRPr lang="en-US" sz="3600" dirty="0"/>
          </a:p>
        </p:txBody>
      </p:sp>
      <p:sp>
        <p:nvSpPr>
          <p:cNvPr id="5" name="Text 3"/>
          <p:cNvSpPr/>
          <p:nvPr/>
        </p:nvSpPr>
        <p:spPr>
          <a:xfrm>
            <a:off x="1022033" y="2961680"/>
            <a:ext cx="2600206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Recall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129445" y="2218253"/>
            <a:ext cx="3042761" cy="457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36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64.6%</a:t>
            </a:r>
            <a:endParaRPr lang="en-US" sz="3600" dirty="0"/>
          </a:p>
        </p:txBody>
      </p:sp>
      <p:sp>
        <p:nvSpPr>
          <p:cNvPr id="7" name="Text 5"/>
          <p:cNvSpPr/>
          <p:nvPr/>
        </p:nvSpPr>
        <p:spPr>
          <a:xfrm>
            <a:off x="4350663" y="2961680"/>
            <a:ext cx="2600206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Precision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458194" y="2218253"/>
            <a:ext cx="3042642" cy="457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36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0.961</a:t>
            </a:r>
            <a:endParaRPr lang="en-US" sz="3600" dirty="0"/>
          </a:p>
        </p:txBody>
      </p:sp>
      <p:sp>
        <p:nvSpPr>
          <p:cNvPr id="9" name="Text 7"/>
          <p:cNvSpPr/>
          <p:nvPr/>
        </p:nvSpPr>
        <p:spPr>
          <a:xfrm>
            <a:off x="7679412" y="2961680"/>
            <a:ext cx="2600206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ROC-AUC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10786824" y="2218253"/>
            <a:ext cx="3042761" cy="457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36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0.795</a:t>
            </a:r>
            <a:endParaRPr lang="en-US" sz="3600" dirty="0"/>
          </a:p>
        </p:txBody>
      </p:sp>
      <p:sp>
        <p:nvSpPr>
          <p:cNvPr id="11" name="Text 9"/>
          <p:cNvSpPr/>
          <p:nvPr/>
        </p:nvSpPr>
        <p:spPr>
          <a:xfrm>
            <a:off x="11008043" y="2961680"/>
            <a:ext cx="2600206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PR-AUC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800814" y="3629858"/>
            <a:ext cx="3120271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✅</a:t>
            </a:r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Business Value</a:t>
            </a:r>
            <a:endParaRPr lang="en-US" sz="2450" dirty="0"/>
          </a:p>
        </p:txBody>
      </p:sp>
      <p:sp>
        <p:nvSpPr>
          <p:cNvPr id="13" name="Text 11"/>
          <p:cNvSpPr/>
          <p:nvPr/>
        </p:nvSpPr>
        <p:spPr>
          <a:xfrm>
            <a:off x="800814" y="4370665"/>
            <a:ext cx="1302877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$12.5-15M monthly benefit through targeted investigations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800814" y="4725114"/>
            <a:ext cx="1302877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500-600% ROI improvement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800814" y="5079563"/>
            <a:ext cx="1302877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Explainable predictions enable investigator trust</a:t>
            </a:r>
            <a:endParaRPr lang="en-US" sz="1800" dirty="0"/>
          </a:p>
        </p:txBody>
      </p:sp>
      <p:sp>
        <p:nvSpPr>
          <p:cNvPr id="16" name="Text 14"/>
          <p:cNvSpPr/>
          <p:nvPr/>
        </p:nvSpPr>
        <p:spPr>
          <a:xfrm>
            <a:off x="800814" y="5434013"/>
            <a:ext cx="1302877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Ready for deployment with proper infrastructure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800814" y="6051590"/>
            <a:ext cx="3351371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✅</a:t>
            </a:r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Key Achievement</a:t>
            </a:r>
            <a:endParaRPr lang="en-US" sz="2450" dirty="0"/>
          </a:p>
        </p:txBody>
      </p:sp>
      <p:sp>
        <p:nvSpPr>
          <p:cNvPr id="18" name="Text 16"/>
          <p:cNvSpPr/>
          <p:nvPr/>
        </p:nvSpPr>
        <p:spPr>
          <a:xfrm>
            <a:off x="800814" y="6792397"/>
            <a:ext cx="1302877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solution transforms fraud detection from reactive random sampling to proactive, intelligent prioritization, potentially saving billions annually.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800814" y="7324249"/>
            <a:ext cx="1302877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XGBoost model successfully identifies fraudulent providers based on billing patterns, with clear business justification and explainable predictions.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01497" y="643533"/>
            <a:ext cx="11627406" cy="664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Healthcare Fraud Crisis &amp; Our Mission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819150" y="1893451"/>
            <a:ext cx="2659499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Problem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819150" y="2459831"/>
            <a:ext cx="3497818" cy="842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Healthcare fraud costs the U.S. healthcare system over $68 billion annually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19150" y="3384352"/>
            <a:ext cx="3497818" cy="561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Medicare can only investigate a small fraction of suspicious cases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19150" y="4028003"/>
            <a:ext cx="3497818" cy="561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Current rule-based systems miss sophisticated fraud schemes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4895612" y="1922740"/>
            <a:ext cx="4854178" cy="2969776"/>
          </a:xfrm>
          <a:prstGeom prst="roundRect">
            <a:avLst>
              <a:gd name="adj" fmla="val 1182"/>
            </a:avLst>
          </a:prstGeom>
          <a:solidFill>
            <a:srgbClr val="262626"/>
          </a:solidFill>
          <a:ln/>
        </p:spPr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9570" y="2289096"/>
            <a:ext cx="917496" cy="73402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6281023" y="2215158"/>
            <a:ext cx="3234809" cy="1834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200"/>
              </a:lnSpc>
              <a:buNone/>
            </a:pPr>
            <a:r>
              <a:rPr lang="en-US" sz="5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$68 BILLION</a:t>
            </a:r>
            <a:endParaRPr lang="en-US" sz="5750" dirty="0"/>
          </a:p>
        </p:txBody>
      </p:sp>
      <p:sp>
        <p:nvSpPr>
          <p:cNvPr id="10" name="Text 7"/>
          <p:cNvSpPr/>
          <p:nvPr/>
        </p:nvSpPr>
        <p:spPr>
          <a:xfrm>
            <a:off x="6281023" y="4284107"/>
            <a:ext cx="3234809" cy="280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Annual Healthcare Fraud Cost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10328434" y="1893451"/>
            <a:ext cx="2659499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Our Mission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328434" y="2459831"/>
            <a:ext cx="3497818" cy="561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Build a data-driven ML model to identify high-risk fraudulent providers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10328434" y="3103483"/>
            <a:ext cx="3497818" cy="561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Handle severe class imbalance (approximately 10% fraud rate)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10328434" y="3747135"/>
            <a:ext cx="3497818" cy="561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Provide explainable predictions and minimize false positives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10328434" y="4390787"/>
            <a:ext cx="3497818" cy="561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Transform from random sampling to intelligent, targeted fraud detection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819150" y="5506760"/>
            <a:ext cx="4874776" cy="531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Common Fraud Types</a:t>
            </a:r>
            <a:endParaRPr lang="en-US" sz="3350" dirty="0"/>
          </a:p>
        </p:txBody>
      </p:sp>
      <p:sp>
        <p:nvSpPr>
          <p:cNvPr id="17" name="Text 14"/>
          <p:cNvSpPr/>
          <p:nvPr/>
        </p:nvSpPr>
        <p:spPr>
          <a:xfrm>
            <a:off x="819150" y="6389608"/>
            <a:ext cx="12992100" cy="280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Billing for unrendered services, Upcoding, Unbundling, Claims for deceased patients, Unnecessary treatments, Kickback schemes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9863" y="636270"/>
            <a:ext cx="9912548" cy="657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Dataset: Foundation of Our Analysis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809863" y="1386126"/>
            <a:ext cx="4207312" cy="525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 Data Sources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809863" y="2259092"/>
            <a:ext cx="13010674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1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Train_Beneficiarydata.csv - Patient demographics, coverage, chronic conditions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09863" y="2617708"/>
            <a:ext cx="13010674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2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Train_Inpatientdata.csv - Hospital admission claims with financial details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09863" y="2976324"/>
            <a:ext cx="13010674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3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Train_Outpatientdata.csv - Outpatient claim data (visits, tests, procedures)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809863" y="3334941"/>
            <a:ext cx="13010674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Font typeface="+mj-lt"/>
              <a:buAutoNum type="arabicPeriod" startAt="4"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Train_Labels.csv - Provider-level fraud labels (Yes or No)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809863" y="3959662"/>
            <a:ext cx="4207312" cy="525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Dataset Scale</a:t>
            </a:r>
            <a:endParaRPr lang="en-US" sz="3300" dirty="0"/>
          </a:p>
        </p:txBody>
      </p:sp>
      <p:sp>
        <p:nvSpPr>
          <p:cNvPr id="9" name="Text 7"/>
          <p:cNvSpPr/>
          <p:nvPr/>
        </p:nvSpPr>
        <p:spPr>
          <a:xfrm>
            <a:off x="809863" y="5063966"/>
            <a:ext cx="2829163" cy="907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100"/>
              </a:lnSpc>
              <a:buNone/>
            </a:pPr>
            <a:r>
              <a:rPr lang="en-US" sz="57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5,410</a:t>
            </a:r>
            <a:endParaRPr lang="en-US" sz="5700" dirty="0"/>
          </a:p>
        </p:txBody>
      </p:sp>
      <p:sp>
        <p:nvSpPr>
          <p:cNvPr id="10" name="Text 8"/>
          <p:cNvSpPr/>
          <p:nvPr/>
        </p:nvSpPr>
        <p:spPr>
          <a:xfrm>
            <a:off x="809863" y="6202561"/>
            <a:ext cx="282916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Total Providers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4211241" y="5063966"/>
            <a:ext cx="282916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100"/>
              </a:lnSpc>
              <a:buNone/>
            </a:pPr>
            <a:r>
              <a:rPr lang="en-US" sz="57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506 (9.4%)</a:t>
            </a:r>
            <a:endParaRPr lang="en-US" sz="5700" dirty="0"/>
          </a:p>
        </p:txBody>
      </p:sp>
      <p:sp>
        <p:nvSpPr>
          <p:cNvPr id="12" name="Text 10"/>
          <p:cNvSpPr/>
          <p:nvPr/>
        </p:nvSpPr>
        <p:spPr>
          <a:xfrm>
            <a:off x="4211241" y="7109817"/>
            <a:ext cx="282916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Fraudulent Providers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7612618" y="5063966"/>
            <a:ext cx="2829163" cy="1314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4,904 (90.6%)</a:t>
            </a:r>
            <a:endParaRPr lang="en-US" sz="4100" dirty="0"/>
          </a:p>
        </p:txBody>
      </p:sp>
      <p:sp>
        <p:nvSpPr>
          <p:cNvPr id="14" name="Text 12"/>
          <p:cNvSpPr/>
          <p:nvPr/>
        </p:nvSpPr>
        <p:spPr>
          <a:xfrm>
            <a:off x="7612618" y="6609993"/>
            <a:ext cx="2829163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Legitimate Providers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11013996" y="5063966"/>
            <a:ext cx="2829163" cy="657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Class Imbalance Challenge</a:t>
            </a:r>
            <a:endParaRPr lang="en-US" sz="2050" dirty="0"/>
          </a:p>
        </p:txBody>
      </p:sp>
      <p:sp>
        <p:nvSpPr>
          <p:cNvPr id="16" name="Text 14"/>
          <p:cNvSpPr/>
          <p:nvPr/>
        </p:nvSpPr>
        <p:spPr>
          <a:xfrm>
            <a:off x="11013996" y="5952768"/>
            <a:ext cx="2829163" cy="555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represents a significant challenge for model training.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00827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863798" y="3144441"/>
            <a:ext cx="4487823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Key Identifiers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863798" y="3952161"/>
            <a:ext cx="615029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BeneID: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Links patients to claims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334708"/>
            <a:ext cx="615029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Provider: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Links claims to fraud labels</a:t>
            </a:r>
            <a:endParaRPr lang="en-US" sz="19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3929" y="1826300"/>
            <a:ext cx="6150293" cy="3166824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9185196" y="5023604"/>
            <a:ext cx="246817" cy="246817"/>
          </a:xfrm>
          <a:prstGeom prst="roundRect">
            <a:avLst>
              <a:gd name="adj" fmla="val 7410"/>
            </a:avLst>
          </a:prstGeom>
          <a:solidFill>
            <a:srgbClr val="2E2E2E"/>
          </a:solidFill>
          <a:ln/>
        </p:spPr>
      </p:sp>
      <p:sp>
        <p:nvSpPr>
          <p:cNvPr id="8" name="Text 5"/>
          <p:cNvSpPr/>
          <p:nvPr/>
        </p:nvSpPr>
        <p:spPr>
          <a:xfrm>
            <a:off x="9492972" y="5023604"/>
            <a:ext cx="1129903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Fraudulent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10775275" y="5023604"/>
            <a:ext cx="246817" cy="246817"/>
          </a:xfrm>
          <a:prstGeom prst="roundRect">
            <a:avLst>
              <a:gd name="adj" fmla="val 7410"/>
            </a:avLst>
          </a:prstGeom>
          <a:solidFill>
            <a:srgbClr val="909090"/>
          </a:solidFill>
          <a:ln/>
        </p:spPr>
      </p:sp>
      <p:sp>
        <p:nvSpPr>
          <p:cNvPr id="10" name="Text 7"/>
          <p:cNvSpPr/>
          <p:nvPr/>
        </p:nvSpPr>
        <p:spPr>
          <a:xfrm>
            <a:off x="11083052" y="5023604"/>
            <a:ext cx="1093708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Legitimate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7623929" y="5548074"/>
            <a:ext cx="615029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Distribution of fraudulent vs. legitimate providers.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863798" y="6344007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0577" y="636865"/>
            <a:ext cx="11460837" cy="657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Methodology: Features &amp; Model Selection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810577" y="1387435"/>
            <a:ext cx="4531281" cy="526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Feature Engineering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810577" y="2261116"/>
            <a:ext cx="1300924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68 Engineered Features Across 5 Categories: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10577" y="2868930"/>
            <a:ext cx="1300924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Financial:</a:t>
            </a:r>
            <a:pPr algn="l" indent="0" marL="0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Total/average reimbursement amounts, deductibles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10577" y="3297198"/>
            <a:ext cx="1300924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Volume:</a:t>
            </a:r>
            <a:pPr algn="l" indent="0" marL="0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Total claims, unique beneficiaries, inpatient/outpatient ratios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810577" y="3725466"/>
            <a:ext cx="1300924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Demographics:</a:t>
            </a:r>
            <a:pPr algn="l" indent="0" marL="0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Average patient age, unique beneficiary count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810577" y="4153733"/>
            <a:ext cx="1300924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Medical Complexity:</a:t>
            </a:r>
            <a:pPr algn="l" indent="0" marL="0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Diagnoses/procedures, chronic conditions, length of stay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810577" y="4582001"/>
            <a:ext cx="1300924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8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Temporal:</a:t>
            </a:r>
            <a:pPr algn="l" indent="0" marL="0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Claim durations, visit patterns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810577" y="5276612"/>
            <a:ext cx="5558195" cy="526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Class Imbalance Strategy</a:t>
            </a:r>
            <a:endParaRPr lang="en-US" sz="3300" dirty="0"/>
          </a:p>
        </p:txBody>
      </p:sp>
      <p:sp>
        <p:nvSpPr>
          <p:cNvPr id="11" name="Text 9"/>
          <p:cNvSpPr/>
          <p:nvPr/>
        </p:nvSpPr>
        <p:spPr>
          <a:xfrm>
            <a:off x="810577" y="5895618"/>
            <a:ext cx="549128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Handling Severe Class Imbalance</a:t>
            </a:r>
            <a:endParaRPr lang="en-US" sz="2450" dirty="0"/>
          </a:p>
        </p:txBody>
      </p:sp>
      <p:sp>
        <p:nvSpPr>
          <p:cNvPr id="12" name="Text 10"/>
          <p:cNvSpPr/>
          <p:nvPr/>
        </p:nvSpPr>
        <p:spPr>
          <a:xfrm>
            <a:off x="810577" y="6637734"/>
            <a:ext cx="1300924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Tested: Class weights, SMOTE, Oversampling, Undersampling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810577" y="7245548"/>
            <a:ext cx="1300924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Selected: Class weighting (avoids synthetic noise, best performance)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678775"/>
            <a:ext cx="4487823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Model Selection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63798" y="1338382"/>
            <a:ext cx="3496032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 Models Evaluated: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63798" y="2129195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2777014"/>
            <a:ext cx="12902803" cy="4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863798" y="3517344"/>
            <a:ext cx="12902803" cy="4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1"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Logistic Regression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- Baseline for interpretability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4066342"/>
            <a:ext cx="12902803" cy="4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2"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Random Forest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- Robust ensemble (100 trees)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4615339"/>
            <a:ext cx="12902803" cy="477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3"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XGBoost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- High-performance gradient boosting 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⭐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SELECTED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5370909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63798" y="6018728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63798" y="6759059"/>
            <a:ext cx="990099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Validation: 5-Fold Stratified Cross-Validation + 20% hold-out test set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678775"/>
            <a:ext cx="12536210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Final Model Performance: XGBoost Results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1997035"/>
            <a:ext cx="29943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64.6%</a:t>
            </a:r>
            <a:endParaRPr lang="en-US" sz="6400" dirty="0"/>
          </a:p>
        </p:txBody>
      </p:sp>
      <p:sp>
        <p:nvSpPr>
          <p:cNvPr id="4" name="Text 2"/>
          <p:cNvSpPr/>
          <p:nvPr/>
        </p:nvSpPr>
        <p:spPr>
          <a:xfrm>
            <a:off x="958453" y="3119914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Precision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63798" y="3618548"/>
            <a:ext cx="2994303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64.6% of flagged providers are actually fraudulent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4166592" y="1997035"/>
            <a:ext cx="29943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72.3%</a:t>
            </a:r>
            <a:endParaRPr lang="en-US" sz="6400" dirty="0"/>
          </a:p>
        </p:txBody>
      </p:sp>
      <p:sp>
        <p:nvSpPr>
          <p:cNvPr id="7" name="Text 5"/>
          <p:cNvSpPr/>
          <p:nvPr/>
        </p:nvSpPr>
        <p:spPr>
          <a:xfrm>
            <a:off x="4261247" y="3119914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Recall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66592" y="3618548"/>
            <a:ext cx="2994303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catches 72.3% of all fraudulent providers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469386" y="1997035"/>
            <a:ext cx="29943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68.2%</a:t>
            </a:r>
            <a:endParaRPr lang="en-US" sz="6400" dirty="0"/>
          </a:p>
        </p:txBody>
      </p:sp>
      <p:sp>
        <p:nvSpPr>
          <p:cNvPr id="10" name="Text 8"/>
          <p:cNvSpPr/>
          <p:nvPr/>
        </p:nvSpPr>
        <p:spPr>
          <a:xfrm>
            <a:off x="7564041" y="3119914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F1-Score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69386" y="3618548"/>
            <a:ext cx="299430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balanced performance metric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10772180" y="1997035"/>
            <a:ext cx="2994422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0.961</a:t>
            </a:r>
            <a:endParaRPr lang="en-US" sz="6400" dirty="0"/>
          </a:p>
        </p:txBody>
      </p:sp>
      <p:sp>
        <p:nvSpPr>
          <p:cNvPr id="13" name="Text 11"/>
          <p:cNvSpPr/>
          <p:nvPr/>
        </p:nvSpPr>
        <p:spPr>
          <a:xfrm>
            <a:off x="10866953" y="3119914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ROC-AUC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72180" y="3618548"/>
            <a:ext cx="2994422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excellent discrimination - 96.1%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5817989" y="4827984"/>
            <a:ext cx="29943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0.795</a:t>
            </a:r>
            <a:endParaRPr lang="en-US" sz="6400" dirty="0"/>
          </a:p>
        </p:txBody>
      </p:sp>
      <p:sp>
        <p:nvSpPr>
          <p:cNvPr id="16" name="Text 14"/>
          <p:cNvSpPr/>
          <p:nvPr/>
        </p:nvSpPr>
        <p:spPr>
          <a:xfrm>
            <a:off x="5912644" y="595086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PR-AUC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5817989" y="6449497"/>
            <a:ext cx="2994303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strong precision-recall trade-off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4740" y="608648"/>
            <a:ext cx="5206722" cy="503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Model Comparison Table</a:t>
            </a:r>
            <a:endParaRPr lang="en-US" sz="3150" dirty="0"/>
          </a:p>
        </p:txBody>
      </p:sp>
      <p:sp>
        <p:nvSpPr>
          <p:cNvPr id="3" name="Shape 1"/>
          <p:cNvSpPr/>
          <p:nvPr/>
        </p:nvSpPr>
        <p:spPr>
          <a:xfrm>
            <a:off x="774740" y="1554361"/>
            <a:ext cx="13080921" cy="2207895"/>
          </a:xfrm>
          <a:prstGeom prst="roundRect">
            <a:avLst>
              <a:gd name="adj" fmla="val 150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82360" y="1561981"/>
            <a:ext cx="13065681" cy="5462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03935" y="1702356"/>
            <a:ext cx="17302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Model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3184446" y="1702356"/>
            <a:ext cx="172640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Precision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5361146" y="1702356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Recall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7539157" y="1702356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F1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9717167" y="1702356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ROC-AUC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11895177" y="1702356"/>
            <a:ext cx="173152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PR-AUC</a:t>
            </a:r>
            <a:endParaRPr lang="en-US" sz="1350" dirty="0"/>
          </a:p>
        </p:txBody>
      </p:sp>
      <p:sp>
        <p:nvSpPr>
          <p:cNvPr id="11" name="Shape 9"/>
          <p:cNvSpPr/>
          <p:nvPr/>
        </p:nvSpPr>
        <p:spPr>
          <a:xfrm>
            <a:off x="782360" y="2108240"/>
            <a:ext cx="13065681" cy="5462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03935" y="2248614"/>
            <a:ext cx="17302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Logistic Regression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3184446" y="2248614"/>
            <a:ext cx="172640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47.7%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5361146" y="2248614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91.1%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7539157" y="2248614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62.6%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9717167" y="2248614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0.968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11895177" y="2248614"/>
            <a:ext cx="173152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0.784</a:t>
            </a:r>
            <a:endParaRPr lang="en-US" sz="1350" dirty="0"/>
          </a:p>
        </p:txBody>
      </p:sp>
      <p:sp>
        <p:nvSpPr>
          <p:cNvPr id="18" name="Shape 16"/>
          <p:cNvSpPr/>
          <p:nvPr/>
        </p:nvSpPr>
        <p:spPr>
          <a:xfrm>
            <a:off x="782360" y="2654498"/>
            <a:ext cx="13065681" cy="5462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1003935" y="2794873"/>
            <a:ext cx="17302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Random Forest</a:t>
            </a:r>
            <a:endParaRPr lang="en-US" sz="1350" dirty="0"/>
          </a:p>
        </p:txBody>
      </p:sp>
      <p:sp>
        <p:nvSpPr>
          <p:cNvPr id="20" name="Text 18"/>
          <p:cNvSpPr/>
          <p:nvPr/>
        </p:nvSpPr>
        <p:spPr>
          <a:xfrm>
            <a:off x="3184446" y="2794873"/>
            <a:ext cx="172640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62.8%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5361146" y="2794873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75.2%</a:t>
            </a:r>
            <a:endParaRPr lang="en-US" sz="1350" dirty="0"/>
          </a:p>
        </p:txBody>
      </p:sp>
      <p:sp>
        <p:nvSpPr>
          <p:cNvPr id="22" name="Text 20"/>
          <p:cNvSpPr/>
          <p:nvPr/>
        </p:nvSpPr>
        <p:spPr>
          <a:xfrm>
            <a:off x="7539157" y="2794873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68.5%</a:t>
            </a:r>
            <a:endParaRPr lang="en-US" sz="1350" dirty="0"/>
          </a:p>
        </p:txBody>
      </p:sp>
      <p:sp>
        <p:nvSpPr>
          <p:cNvPr id="23" name="Text 21"/>
          <p:cNvSpPr/>
          <p:nvPr/>
        </p:nvSpPr>
        <p:spPr>
          <a:xfrm>
            <a:off x="9717167" y="2794873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0.967</a:t>
            </a:r>
            <a:endParaRPr lang="en-US" sz="1350" dirty="0"/>
          </a:p>
        </p:txBody>
      </p:sp>
      <p:sp>
        <p:nvSpPr>
          <p:cNvPr id="24" name="Text 22"/>
          <p:cNvSpPr/>
          <p:nvPr/>
        </p:nvSpPr>
        <p:spPr>
          <a:xfrm>
            <a:off x="11895177" y="2794873"/>
            <a:ext cx="173152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0.764</a:t>
            </a:r>
            <a:endParaRPr lang="en-US" sz="1350" dirty="0"/>
          </a:p>
        </p:txBody>
      </p:sp>
      <p:sp>
        <p:nvSpPr>
          <p:cNvPr id="25" name="Shape 23"/>
          <p:cNvSpPr/>
          <p:nvPr/>
        </p:nvSpPr>
        <p:spPr>
          <a:xfrm>
            <a:off x="782360" y="3200757"/>
            <a:ext cx="13065681" cy="5538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003935" y="3341132"/>
            <a:ext cx="17302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4CAF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XGBoost</a:t>
            </a:r>
            <a:endParaRPr lang="en-US" sz="1350" dirty="0"/>
          </a:p>
        </p:txBody>
      </p:sp>
      <p:sp>
        <p:nvSpPr>
          <p:cNvPr id="27" name="Text 25"/>
          <p:cNvSpPr/>
          <p:nvPr/>
        </p:nvSpPr>
        <p:spPr>
          <a:xfrm>
            <a:off x="3184446" y="3341132"/>
            <a:ext cx="172640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4CAF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64.6%</a:t>
            </a:r>
            <a:endParaRPr lang="en-US" sz="1350" dirty="0"/>
          </a:p>
        </p:txBody>
      </p:sp>
      <p:sp>
        <p:nvSpPr>
          <p:cNvPr id="28" name="Text 26"/>
          <p:cNvSpPr/>
          <p:nvPr/>
        </p:nvSpPr>
        <p:spPr>
          <a:xfrm>
            <a:off x="5361146" y="3341132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4CAF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72.3%</a:t>
            </a:r>
            <a:endParaRPr lang="en-US" sz="1350" dirty="0"/>
          </a:p>
        </p:txBody>
      </p:sp>
      <p:sp>
        <p:nvSpPr>
          <p:cNvPr id="29" name="Text 27"/>
          <p:cNvSpPr/>
          <p:nvPr/>
        </p:nvSpPr>
        <p:spPr>
          <a:xfrm>
            <a:off x="7539157" y="3341132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4CAF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68.2%</a:t>
            </a:r>
            <a:endParaRPr lang="en-US" sz="1350" dirty="0"/>
          </a:p>
        </p:txBody>
      </p:sp>
      <p:sp>
        <p:nvSpPr>
          <p:cNvPr id="30" name="Text 28"/>
          <p:cNvSpPr/>
          <p:nvPr/>
        </p:nvSpPr>
        <p:spPr>
          <a:xfrm>
            <a:off x="9717167" y="3341132"/>
            <a:ext cx="172771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4CAF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0.961</a:t>
            </a:r>
            <a:endParaRPr lang="en-US" sz="1350" dirty="0"/>
          </a:p>
        </p:txBody>
      </p:sp>
      <p:sp>
        <p:nvSpPr>
          <p:cNvPr id="31" name="Text 29"/>
          <p:cNvSpPr/>
          <p:nvPr/>
        </p:nvSpPr>
        <p:spPr>
          <a:xfrm>
            <a:off x="11895177" y="3341132"/>
            <a:ext cx="1731526" cy="273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0.795 </a:t>
            </a:r>
            <a:pPr algn="l" indent="0" marL="0">
              <a:lnSpc>
                <a:spcPts val="20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⭐</a:t>
            </a:r>
            <a:endParaRPr lang="en-US" sz="1350" dirty="0"/>
          </a:p>
        </p:txBody>
      </p:sp>
      <p:sp>
        <p:nvSpPr>
          <p:cNvPr id="32" name="Text 30"/>
          <p:cNvSpPr/>
          <p:nvPr/>
        </p:nvSpPr>
        <p:spPr>
          <a:xfrm>
            <a:off x="774740" y="4094202"/>
            <a:ext cx="6812399" cy="503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Model Performance Comparison</a:t>
            </a:r>
            <a:endParaRPr lang="en-US" sz="3150" dirty="0"/>
          </a:p>
        </p:txBody>
      </p:sp>
      <p:pic>
        <p:nvPicPr>
          <p:cNvPr id="3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4740" y="4929188"/>
            <a:ext cx="11570970" cy="2030135"/>
          </a:xfrm>
          <a:prstGeom prst="rect">
            <a:avLst/>
          </a:prstGeom>
        </p:spPr>
      </p:pic>
      <p:sp>
        <p:nvSpPr>
          <p:cNvPr id="34" name="Shape 31"/>
          <p:cNvSpPr/>
          <p:nvPr/>
        </p:nvSpPr>
        <p:spPr>
          <a:xfrm>
            <a:off x="2486858" y="6959322"/>
            <a:ext cx="221337" cy="221337"/>
          </a:xfrm>
          <a:prstGeom prst="roundRect">
            <a:avLst>
              <a:gd name="adj" fmla="val 8263"/>
            </a:avLst>
          </a:prstGeom>
          <a:solidFill>
            <a:srgbClr val="636363"/>
          </a:solidFill>
          <a:ln/>
        </p:spPr>
      </p:sp>
      <p:sp>
        <p:nvSpPr>
          <p:cNvPr id="35" name="Text 32"/>
          <p:cNvSpPr/>
          <p:nvPr/>
        </p:nvSpPr>
        <p:spPr>
          <a:xfrm>
            <a:off x="2769156" y="6959322"/>
            <a:ext cx="1760934" cy="221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Logistic Regression</a:t>
            </a:r>
            <a:endParaRPr lang="en-US" sz="1700" dirty="0"/>
          </a:p>
        </p:txBody>
      </p:sp>
      <p:sp>
        <p:nvSpPr>
          <p:cNvPr id="36" name="Shape 33"/>
          <p:cNvSpPr/>
          <p:nvPr/>
        </p:nvSpPr>
        <p:spPr>
          <a:xfrm>
            <a:off x="5718334" y="6959322"/>
            <a:ext cx="221337" cy="221337"/>
          </a:xfrm>
          <a:prstGeom prst="roundRect">
            <a:avLst>
              <a:gd name="adj" fmla="val 8263"/>
            </a:avLst>
          </a:prstGeom>
          <a:solidFill>
            <a:srgbClr val="939393"/>
          </a:solidFill>
          <a:ln/>
        </p:spPr>
      </p:sp>
      <p:sp>
        <p:nvSpPr>
          <p:cNvPr id="37" name="Text 34"/>
          <p:cNvSpPr/>
          <p:nvPr/>
        </p:nvSpPr>
        <p:spPr>
          <a:xfrm>
            <a:off x="6000631" y="6959322"/>
            <a:ext cx="1401247" cy="221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Random Forest</a:t>
            </a:r>
            <a:endParaRPr lang="en-US" sz="1700" dirty="0"/>
          </a:p>
        </p:txBody>
      </p:sp>
      <p:sp>
        <p:nvSpPr>
          <p:cNvPr id="38" name="Shape 35"/>
          <p:cNvSpPr/>
          <p:nvPr/>
        </p:nvSpPr>
        <p:spPr>
          <a:xfrm>
            <a:off x="8590240" y="6959322"/>
            <a:ext cx="221337" cy="221337"/>
          </a:xfrm>
          <a:prstGeom prst="roundRect">
            <a:avLst>
              <a:gd name="adj" fmla="val 8263"/>
            </a:avLst>
          </a:prstGeom>
          <a:solidFill>
            <a:srgbClr val="C3C3C3"/>
          </a:solidFill>
          <a:ln/>
        </p:spPr>
      </p:sp>
      <p:sp>
        <p:nvSpPr>
          <p:cNvPr id="39" name="Text 36"/>
          <p:cNvSpPr/>
          <p:nvPr/>
        </p:nvSpPr>
        <p:spPr>
          <a:xfrm>
            <a:off x="8872538" y="6959322"/>
            <a:ext cx="778788" cy="221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XGBoost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5579" y="648653"/>
            <a:ext cx="12979241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Makes a Provider High-Risk? Key Fraud Indicators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825579" y="2083118"/>
            <a:ext cx="12047696" cy="536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Top 5 Fraud Indicators (XGBoost Feature Importance):</a:t>
            </a:r>
            <a:endParaRPr lang="en-US" sz="3350" dirty="0"/>
          </a:p>
        </p:txBody>
      </p:sp>
      <p:sp>
        <p:nvSpPr>
          <p:cNvPr id="4" name="Text 2"/>
          <p:cNvSpPr/>
          <p:nvPr/>
        </p:nvSpPr>
        <p:spPr>
          <a:xfrm>
            <a:off x="825579" y="2973110"/>
            <a:ext cx="12979241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Font typeface="+mj-lt"/>
              <a:buAutoNum type="arabicPeriod" startAt="1"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Total_Reimbursement - 26.3% (Unusually high total billing)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25579" y="3338632"/>
            <a:ext cx="12979241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Font typeface="+mj-lt"/>
              <a:buAutoNum type="arabicPeriod" startAt="2"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Inpatient_ClaimDuration_max - 5.1% (Extended claim processing times)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25579" y="3704153"/>
            <a:ext cx="12979241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Font typeface="+mj-lt"/>
              <a:buAutoNum type="arabicPeriod" startAt="3"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Outpatient_InscClaimAmtReimbursed_sum - 3.1% (High outpatient billing)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25579" y="4069675"/>
            <a:ext cx="12979241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Font typeface="+mj-lt"/>
              <a:buAutoNum type="arabicPeriod" startAt="4"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Total_Claims - 2.4% (Unusually high claim volume)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25579" y="4435197"/>
            <a:ext cx="12979241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Font typeface="+mj-lt"/>
              <a:buAutoNum type="arabicPeriod" startAt="5"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Claims_Per_Beneficiary - 2.2% (Excessive claims per patient)</a:t>
            </a:r>
            <a:endParaRPr lang="en-US" sz="18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5579" y="4983599"/>
            <a:ext cx="12331660" cy="2049304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825579" y="7298293"/>
            <a:ext cx="12979241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Key Insight: Financial features (especially total reimbursement) are the strongest fraud signals. Inpatient patterns are stronger predictors than outpatient.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2025-12-03T19:49:19Z</dcterms:created>
  <dcterms:modified xsi:type="dcterms:W3CDTF">2025-12-03T19:49:19Z</dcterms:modified>
</cp:coreProperties>
</file>